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0" r:id="rId5"/>
    <p:sldId id="264" r:id="rId6"/>
    <p:sldId id="270" r:id="rId7"/>
    <p:sldId id="271" r:id="rId8"/>
    <p:sldId id="274" r:id="rId9"/>
    <p:sldId id="265" r:id="rId10"/>
    <p:sldId id="276" r:id="rId11"/>
    <p:sldId id="272" r:id="rId12"/>
    <p:sldId id="278" r:id="rId13"/>
    <p:sldId id="279" r:id="rId14"/>
    <p:sldId id="266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8" autoAdjust="0"/>
    <p:restoredTop sz="86386" autoAdjust="0"/>
  </p:normalViewPr>
  <p:slideViewPr>
    <p:cSldViewPr snapToGrid="0">
      <p:cViewPr varScale="1">
        <p:scale>
          <a:sx n="165" d="100"/>
          <a:sy n="165" d="100"/>
        </p:scale>
        <p:origin x="29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3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6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2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9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8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8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4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5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-60000">
            <a:off x="175276" y="157774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443729" y="354612"/>
            <a:ext cx="270410" cy="6133113"/>
            <a:chOff x="405629" y="354612"/>
            <a:chExt cx="270410" cy="6133113"/>
          </a:xfrm>
        </p:grpSpPr>
        <p:grpSp>
          <p:nvGrpSpPr>
            <p:cNvPr id="105" name="그룹 104"/>
            <p:cNvGrpSpPr/>
            <p:nvPr/>
          </p:nvGrpSpPr>
          <p:grpSpPr>
            <a:xfrm>
              <a:off x="405629" y="354612"/>
              <a:ext cx="259415" cy="125968"/>
              <a:chOff x="4067698" y="4382056"/>
              <a:chExt cx="259415" cy="125968"/>
            </a:xfrm>
          </p:grpSpPr>
          <p:cxnSp>
            <p:nvCxnSpPr>
              <p:cNvPr id="101" name="직선 연결선 100"/>
              <p:cNvCxnSpPr>
                <a:endCxn id="99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타원 98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405629" y="730059"/>
              <a:ext cx="259415" cy="125968"/>
              <a:chOff x="4067698" y="4382056"/>
              <a:chExt cx="259415" cy="125968"/>
            </a:xfrm>
          </p:grpSpPr>
          <p:cxnSp>
            <p:nvCxnSpPr>
              <p:cNvPr id="107" name="직선 연결선 106"/>
              <p:cNvCxnSpPr>
                <a:endCxn id="108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타원 107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05629" y="1105506"/>
              <a:ext cx="259415" cy="125968"/>
              <a:chOff x="4067698" y="4382056"/>
              <a:chExt cx="259415" cy="125968"/>
            </a:xfrm>
          </p:grpSpPr>
          <p:cxnSp>
            <p:nvCxnSpPr>
              <p:cNvPr id="110" name="직선 연결선 109"/>
              <p:cNvCxnSpPr>
                <a:endCxn id="11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405629" y="1480953"/>
              <a:ext cx="259415" cy="125968"/>
              <a:chOff x="4067698" y="4382056"/>
              <a:chExt cx="259415" cy="125968"/>
            </a:xfrm>
          </p:grpSpPr>
          <p:cxnSp>
            <p:nvCxnSpPr>
              <p:cNvPr id="113" name="직선 연결선 112"/>
              <p:cNvCxnSpPr>
                <a:endCxn id="114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타원 113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405629" y="1856400"/>
              <a:ext cx="259415" cy="125968"/>
              <a:chOff x="4067698" y="4382056"/>
              <a:chExt cx="259415" cy="125968"/>
            </a:xfrm>
          </p:grpSpPr>
          <p:cxnSp>
            <p:nvCxnSpPr>
              <p:cNvPr id="116" name="직선 연결선 115"/>
              <p:cNvCxnSpPr>
                <a:endCxn id="117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타원 116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05629" y="2231847"/>
              <a:ext cx="259415" cy="125968"/>
              <a:chOff x="4067698" y="4382056"/>
              <a:chExt cx="259415" cy="125968"/>
            </a:xfrm>
          </p:grpSpPr>
          <p:cxnSp>
            <p:nvCxnSpPr>
              <p:cNvPr id="119" name="직선 연결선 118"/>
              <p:cNvCxnSpPr>
                <a:endCxn id="120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타원 119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405629" y="2607294"/>
              <a:ext cx="259415" cy="125968"/>
              <a:chOff x="4067698" y="4382056"/>
              <a:chExt cx="259415" cy="125968"/>
            </a:xfrm>
          </p:grpSpPr>
          <p:cxnSp>
            <p:nvCxnSpPr>
              <p:cNvPr id="122" name="직선 연결선 121"/>
              <p:cNvCxnSpPr>
                <a:endCxn id="123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타원 122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405629" y="2982741"/>
              <a:ext cx="259415" cy="125968"/>
              <a:chOff x="4067698" y="4382056"/>
              <a:chExt cx="259415" cy="125968"/>
            </a:xfrm>
          </p:grpSpPr>
          <p:cxnSp>
            <p:nvCxnSpPr>
              <p:cNvPr id="125" name="직선 연결선 124"/>
              <p:cNvCxnSpPr>
                <a:endCxn id="126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타원 125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405629" y="3358188"/>
              <a:ext cx="259415" cy="125968"/>
              <a:chOff x="4067698" y="4382056"/>
              <a:chExt cx="259415" cy="125968"/>
            </a:xfrm>
          </p:grpSpPr>
          <p:cxnSp>
            <p:nvCxnSpPr>
              <p:cNvPr id="128" name="직선 연결선 127"/>
              <p:cNvCxnSpPr>
                <a:endCxn id="129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405629" y="3733635"/>
              <a:ext cx="259415" cy="125968"/>
              <a:chOff x="4067698" y="4382056"/>
              <a:chExt cx="259415" cy="125968"/>
            </a:xfrm>
          </p:grpSpPr>
          <p:cxnSp>
            <p:nvCxnSpPr>
              <p:cNvPr id="131" name="직선 연결선 130"/>
              <p:cNvCxnSpPr>
                <a:endCxn id="132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타원 131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405629" y="4109082"/>
              <a:ext cx="259415" cy="125968"/>
              <a:chOff x="4067698" y="4382056"/>
              <a:chExt cx="259415" cy="125968"/>
            </a:xfrm>
          </p:grpSpPr>
          <p:cxnSp>
            <p:nvCxnSpPr>
              <p:cNvPr id="134" name="직선 연결선 133"/>
              <p:cNvCxnSpPr>
                <a:endCxn id="135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타원 134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405629" y="4484529"/>
              <a:ext cx="259415" cy="125968"/>
              <a:chOff x="4067698" y="4382056"/>
              <a:chExt cx="259415" cy="125968"/>
            </a:xfrm>
          </p:grpSpPr>
          <p:cxnSp>
            <p:nvCxnSpPr>
              <p:cNvPr id="137" name="직선 연결선 136"/>
              <p:cNvCxnSpPr>
                <a:endCxn id="138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타원 137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405629" y="4859976"/>
              <a:ext cx="259415" cy="125968"/>
              <a:chOff x="4067698" y="4382056"/>
              <a:chExt cx="259415" cy="125968"/>
            </a:xfrm>
          </p:grpSpPr>
          <p:cxnSp>
            <p:nvCxnSpPr>
              <p:cNvPr id="140" name="직선 연결선 139"/>
              <p:cNvCxnSpPr>
                <a:endCxn id="14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타원 14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2" name="그룹 141"/>
            <p:cNvGrpSpPr/>
            <p:nvPr/>
          </p:nvGrpSpPr>
          <p:grpSpPr>
            <a:xfrm>
              <a:off x="405629" y="5235423"/>
              <a:ext cx="259415" cy="125968"/>
              <a:chOff x="4067698" y="4382056"/>
              <a:chExt cx="259415" cy="125968"/>
            </a:xfrm>
          </p:grpSpPr>
          <p:cxnSp>
            <p:nvCxnSpPr>
              <p:cNvPr id="143" name="직선 연결선 142"/>
              <p:cNvCxnSpPr>
                <a:endCxn id="144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타원 143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405629" y="5610870"/>
              <a:ext cx="259415" cy="125968"/>
              <a:chOff x="4067698" y="4382056"/>
              <a:chExt cx="259415" cy="125968"/>
            </a:xfrm>
          </p:grpSpPr>
          <p:cxnSp>
            <p:nvCxnSpPr>
              <p:cNvPr id="146" name="직선 연결선 145"/>
              <p:cNvCxnSpPr>
                <a:endCxn id="147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타원 146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405629" y="5986317"/>
              <a:ext cx="259415" cy="125968"/>
              <a:chOff x="4067698" y="4382056"/>
              <a:chExt cx="259415" cy="125968"/>
            </a:xfrm>
          </p:grpSpPr>
          <p:cxnSp>
            <p:nvCxnSpPr>
              <p:cNvPr id="150" name="직선 연결선 149"/>
              <p:cNvCxnSpPr>
                <a:endCxn id="15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타원 15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416624" y="6361757"/>
              <a:ext cx="259415" cy="125968"/>
              <a:chOff x="558029" y="6195272"/>
              <a:chExt cx="259415" cy="125968"/>
            </a:xfrm>
          </p:grpSpPr>
          <p:cxnSp>
            <p:nvCxnSpPr>
              <p:cNvPr id="148" name="직선 연결선 147"/>
              <p:cNvCxnSpPr>
                <a:endCxn id="153" idx="2"/>
              </p:cNvCxnSpPr>
              <p:nvPr/>
            </p:nvCxnSpPr>
            <p:spPr>
              <a:xfrm>
                <a:off x="558029" y="6248039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/>
              <p:cNvSpPr/>
              <p:nvPr/>
            </p:nvSpPr>
            <p:spPr>
              <a:xfrm>
                <a:off x="691476" y="6195272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6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8280" y="191771"/>
            <a:ext cx="1604010" cy="1633558"/>
          </a:xfrm>
          <a:prstGeom prst="rect">
            <a:avLst/>
          </a:prstGeom>
          <a:noFill/>
        </p:spPr>
      </p:pic>
      <p:sp>
        <p:nvSpPr>
          <p:cNvPr id="152" name="TextBox 151"/>
          <p:cNvSpPr txBox="1"/>
          <p:nvPr/>
        </p:nvSpPr>
        <p:spPr>
          <a:xfrm>
            <a:off x="3827588" y="2263140"/>
            <a:ext cx="4537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강B" pitchFamily="18" charset="-127"/>
                <a:ea typeface="HY강B" pitchFamily="18" charset="-127"/>
              </a:rPr>
              <a:t>WOULD U LIKE &amp;</a:t>
            </a:r>
            <a:endParaRPr lang="ko-KR" altLang="en-US" sz="60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841623" y="4548554"/>
            <a:ext cx="444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조 포트폴리오 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26235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타원 103"/>
          <p:cNvSpPr/>
          <p:nvPr/>
        </p:nvSpPr>
        <p:spPr>
          <a:xfrm>
            <a:off x="4743450" y="4274820"/>
            <a:ext cx="788670" cy="811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68242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메인화면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6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7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8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2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3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4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3798" y="541371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20709" y="1203054"/>
            <a:ext cx="970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1.</a:t>
            </a:r>
            <a:r>
              <a:rPr lang="ko-KR" altLang="en-US" smtClean="0"/>
              <a:t>배너를 통하여 자동 슬라이드 이미지 구현 및 버튼 클릭시 다음 배너 슬라이드를 보여준다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910" y="1691641"/>
            <a:ext cx="46863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559" y="1722120"/>
            <a:ext cx="4344351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" name="갈매기형 수장 109"/>
          <p:cNvSpPr/>
          <p:nvPr/>
        </p:nvSpPr>
        <p:spPr>
          <a:xfrm>
            <a:off x="5406390" y="2114550"/>
            <a:ext cx="342900" cy="70866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5959" y="3412854"/>
            <a:ext cx="647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각 해당 브랜드별 아이콘 클릭시 브랜드별 메뉴를 보여준다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106" name="갈매기형 수장 105"/>
          <p:cNvSpPr/>
          <p:nvPr/>
        </p:nvSpPr>
        <p:spPr>
          <a:xfrm>
            <a:off x="5387340" y="4644390"/>
            <a:ext cx="342900" cy="70866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785" y="3857186"/>
            <a:ext cx="4571999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6480" y="3805867"/>
            <a:ext cx="4709160" cy="248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2" name="그룹 121"/>
          <p:cNvGrpSpPr/>
          <p:nvPr/>
        </p:nvGrpSpPr>
        <p:grpSpPr>
          <a:xfrm>
            <a:off x="651510" y="3920490"/>
            <a:ext cx="1691640" cy="2057400"/>
            <a:chOff x="651510" y="3920490"/>
            <a:chExt cx="1691640" cy="2057400"/>
          </a:xfrm>
        </p:grpSpPr>
        <p:sp>
          <p:nvSpPr>
            <p:cNvPr id="111" name="타원 110"/>
            <p:cNvSpPr/>
            <p:nvPr/>
          </p:nvSpPr>
          <p:spPr>
            <a:xfrm>
              <a:off x="1531620" y="392049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651510" y="392049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1531620" y="516636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651510" y="516636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605790" y="2434590"/>
            <a:ext cx="4469130" cy="331470"/>
            <a:chOff x="605790" y="2434590"/>
            <a:chExt cx="4469130" cy="331470"/>
          </a:xfrm>
        </p:grpSpPr>
        <p:sp>
          <p:nvSpPr>
            <p:cNvPr id="116" name="타원 115"/>
            <p:cNvSpPr/>
            <p:nvPr/>
          </p:nvSpPr>
          <p:spPr>
            <a:xfrm>
              <a:off x="4629150" y="2434590"/>
              <a:ext cx="445770" cy="3314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605790" y="2434590"/>
              <a:ext cx="445770" cy="3314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타원 117"/>
          <p:cNvSpPr/>
          <p:nvPr/>
        </p:nvSpPr>
        <p:spPr>
          <a:xfrm>
            <a:off x="10344150" y="5097780"/>
            <a:ext cx="445770" cy="33147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309610" y="5097780"/>
            <a:ext cx="445770" cy="33147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0" grpId="0" animBg="1"/>
      <p:bldP spid="105" grpId="0"/>
      <p:bldP spid="106" grpId="0" animBg="1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역사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특징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8058" y="549372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709449" y="2055908"/>
            <a:ext cx="3822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</a:t>
            </a:r>
            <a:r>
              <a:rPr lang="ko-KR" altLang="en-US" dirty="0" err="1" smtClean="0"/>
              <a:t>내용보여준다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5" name="직사각형 104"/>
          <p:cNvSpPr/>
          <p:nvPr/>
        </p:nvSpPr>
        <p:spPr>
          <a:xfrm>
            <a:off x="2034748" y="5649620"/>
            <a:ext cx="3777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사진위에</a:t>
            </a:r>
            <a:r>
              <a:rPr lang="ko-KR" altLang="en-US" dirty="0" smtClean="0"/>
              <a:t> 마우스를 가져다 대면 </a:t>
            </a:r>
            <a:endParaRPr lang="en-US" altLang="ko-KR" dirty="0" smtClean="0"/>
          </a:p>
          <a:p>
            <a:r>
              <a:rPr lang="ko-KR" altLang="en-US" dirty="0" smtClean="0"/>
              <a:t>글씨가 나타나며</a:t>
            </a:r>
            <a:endParaRPr lang="en-US" altLang="ko-KR" dirty="0" smtClean="0"/>
          </a:p>
          <a:p>
            <a:r>
              <a:rPr lang="ko-KR" altLang="en-US" dirty="0" smtClean="0"/>
              <a:t>브랜드의 공식 사이트들로 이동</a:t>
            </a:r>
            <a:endParaRPr lang="ko-KR" altLang="en-US" dirty="0"/>
          </a:p>
        </p:txBody>
      </p:sp>
      <p:sp>
        <p:nvSpPr>
          <p:cNvPr id="106" name="아래쪽 화살표 105"/>
          <p:cNvSpPr/>
          <p:nvPr/>
        </p:nvSpPr>
        <p:spPr>
          <a:xfrm rot="18922565">
            <a:off x="5382797" y="4726891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아래쪽 화살표 106"/>
          <p:cNvSpPr/>
          <p:nvPr/>
        </p:nvSpPr>
        <p:spPr>
          <a:xfrm rot="13792105">
            <a:off x="5412104" y="233743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452" y="2932538"/>
            <a:ext cx="3587262" cy="235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5208" y="420944"/>
            <a:ext cx="4982803" cy="3194234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7" name="타원 206"/>
          <p:cNvSpPr/>
          <p:nvPr/>
        </p:nvSpPr>
        <p:spPr>
          <a:xfrm>
            <a:off x="2307100" y="3165231"/>
            <a:ext cx="393897" cy="3094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4458" y="3898084"/>
            <a:ext cx="4491287" cy="2486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12" name="그룹 211"/>
          <p:cNvGrpSpPr/>
          <p:nvPr/>
        </p:nvGrpSpPr>
        <p:grpSpPr>
          <a:xfrm>
            <a:off x="427803" y="3798277"/>
            <a:ext cx="4204997" cy="1069174"/>
            <a:chOff x="427803" y="3798277"/>
            <a:chExt cx="4204997" cy="1069174"/>
          </a:xfrm>
        </p:grpSpPr>
        <p:sp>
          <p:nvSpPr>
            <p:cNvPr id="211" name="타원 210"/>
            <p:cNvSpPr/>
            <p:nvPr/>
          </p:nvSpPr>
          <p:spPr>
            <a:xfrm>
              <a:off x="661180" y="3798277"/>
              <a:ext cx="393897" cy="3094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27803" y="4498119"/>
              <a:ext cx="4204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사이드 메뉴를 통한 </a:t>
              </a:r>
              <a:r>
                <a:rPr lang="ko-KR" altLang="en-US" dirty="0" err="1" smtClean="0"/>
                <a:t>바로가기</a:t>
              </a:r>
              <a:r>
                <a:rPr lang="ko-KR" altLang="en-US" dirty="0" smtClean="0"/>
                <a:t> 버튼기능</a:t>
              </a:r>
              <a:endParaRPr lang="ko-KR" altLang="en-US" dirty="0"/>
            </a:p>
          </p:txBody>
        </p:sp>
      </p:grpSp>
      <p:sp>
        <p:nvSpPr>
          <p:cNvPr id="213" name="타원 212"/>
          <p:cNvSpPr/>
          <p:nvPr/>
        </p:nvSpPr>
        <p:spPr>
          <a:xfrm>
            <a:off x="6921303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8074854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9298743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5" grpId="0"/>
      <p:bldP spid="106" grpId="0" animBg="1"/>
      <p:bldP spid="107" grpId="0" animBg="1"/>
      <p:bldP spid="207" grpId="0" animBg="1"/>
      <p:bldP spid="213" grpId="0" animBg="1"/>
      <p:bldP spid="214" grpId="0" animBg="1"/>
      <p:bldP spid="2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5160" y="13462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별 제품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5218" y="540228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609218" y="985005"/>
            <a:ext cx="443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제품을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7" name="아래쪽 화살표 106"/>
          <p:cNvSpPr/>
          <p:nvPr/>
        </p:nvSpPr>
        <p:spPr>
          <a:xfrm rot="16200000">
            <a:off x="5503544" y="233743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굽은 화살표 110"/>
          <p:cNvSpPr/>
          <p:nvPr/>
        </p:nvSpPr>
        <p:spPr>
          <a:xfrm rot="10800000">
            <a:off x="8903970" y="3726180"/>
            <a:ext cx="1120140" cy="124587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61618" y="4469131"/>
            <a:ext cx="2136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라디오체크 </a:t>
            </a:r>
            <a:endParaRPr lang="en-US" altLang="ko-KR" dirty="0" smtClean="0"/>
          </a:p>
          <a:p>
            <a:r>
              <a:rPr lang="ko-KR" altLang="en-US" dirty="0" smtClean="0"/>
              <a:t>버튼을 통해 </a:t>
            </a:r>
            <a:endParaRPr lang="en-US" altLang="ko-KR" dirty="0" smtClean="0"/>
          </a:p>
          <a:p>
            <a:r>
              <a:rPr lang="ko-KR" altLang="en-US" dirty="0" smtClean="0"/>
              <a:t>보여지는 음료의 종류를 결정</a:t>
            </a:r>
            <a:endParaRPr lang="ko-KR" altLang="en-US" dirty="0"/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3145887" y="4607169"/>
            <a:ext cx="877472" cy="20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01600">
              <a:srgbClr val="FF0000">
                <a:alpha val="60000"/>
              </a:srgbClr>
            </a:glow>
          </a:effectLst>
          <a:scene3d>
            <a:camera prst="perspectiveRight"/>
            <a:lightRig rig="threePt" dir="t"/>
          </a:scene3d>
          <a:sp3d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916" y="1603717"/>
            <a:ext cx="3990348" cy="222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5028" y="446136"/>
            <a:ext cx="4019437" cy="267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0951" y="3498826"/>
            <a:ext cx="4068286" cy="270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" name="타원 124"/>
          <p:cNvSpPr/>
          <p:nvPr/>
        </p:nvSpPr>
        <p:spPr>
          <a:xfrm>
            <a:off x="2504047" y="1871003"/>
            <a:ext cx="393897" cy="3094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7" grpId="0" animBg="1"/>
      <p:bldP spid="111" grpId="0" animBg="1"/>
      <p:bldP spid="113" grpId="0"/>
      <p:bldP spid="1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커피 유형별 심리테스트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413717"/>
            <a:ext cx="946271" cy="96370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810" y="1049404"/>
            <a:ext cx="4069080" cy="274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C:\Users\human\Desktop\KakaoTalk_20220405_1604055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0630" y="743095"/>
            <a:ext cx="4426440" cy="3067224"/>
          </a:xfrm>
          <a:prstGeom prst="rect">
            <a:avLst/>
          </a:prstGeom>
          <a:noFill/>
        </p:spPr>
      </p:pic>
      <p:sp>
        <p:nvSpPr>
          <p:cNvPr id="105" name="타원 104"/>
          <p:cNvSpPr/>
          <p:nvPr/>
        </p:nvSpPr>
        <p:spPr>
          <a:xfrm>
            <a:off x="3291840" y="2228850"/>
            <a:ext cx="124587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human\Desktop\KakaoTalk_20220405_160405532_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1780" y="3896372"/>
            <a:ext cx="5520690" cy="2435848"/>
          </a:xfrm>
          <a:prstGeom prst="rect">
            <a:avLst/>
          </a:prstGeom>
          <a:noFill/>
        </p:spPr>
      </p:pic>
      <p:sp>
        <p:nvSpPr>
          <p:cNvPr id="106" name="아래쪽 화살표 105"/>
          <p:cNvSpPr/>
          <p:nvPr/>
        </p:nvSpPr>
        <p:spPr>
          <a:xfrm rot="16200000">
            <a:off x="5206364" y="225742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굽은 화살표 106"/>
          <p:cNvSpPr/>
          <p:nvPr/>
        </p:nvSpPr>
        <p:spPr>
          <a:xfrm rot="10800000">
            <a:off x="8446770" y="3954780"/>
            <a:ext cx="1120140" cy="124587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269480" y="2125980"/>
            <a:ext cx="594360" cy="58293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5783580" y="3874770"/>
            <a:ext cx="2548890" cy="197739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8123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7.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느낀점</a:t>
              </a:r>
              <a:endParaRPr lang="en-US" altLang="ko-KR" sz="2800" b="1" i="1" kern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391736"/>
            <a:ext cx="946271" cy="963703"/>
          </a:xfrm>
          <a:prstGeom prst="rect">
            <a:avLst/>
          </a:prstGeom>
          <a:noFill/>
        </p:spPr>
      </p:pic>
      <p:sp>
        <p:nvSpPr>
          <p:cNvPr id="93" name="TextBox 92"/>
          <p:cNvSpPr txBox="1"/>
          <p:nvPr/>
        </p:nvSpPr>
        <p:spPr>
          <a:xfrm>
            <a:off x="733073" y="786304"/>
            <a:ext cx="8341480" cy="1196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마종찬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점</a:t>
            </a:r>
            <a:r>
              <a:rPr lang="en-US" altLang="ko-KR" sz="800" b="1" dirty="0"/>
              <a:t> :</a:t>
            </a:r>
            <a:r>
              <a:rPr lang="en-US" altLang="ko-KR" sz="800" b="1" dirty="0" smtClean="0"/>
              <a:t>  </a:t>
            </a:r>
            <a:r>
              <a:rPr lang="ko-KR" altLang="en-US" sz="800" b="1" dirty="0" smtClean="0"/>
              <a:t>예상한 </a:t>
            </a:r>
            <a:r>
              <a:rPr lang="ko-KR" altLang="en-US" sz="800" b="1" dirty="0"/>
              <a:t>시간보다 시간이 많이 </a:t>
            </a:r>
            <a:r>
              <a:rPr lang="ko-KR" altLang="en-US" sz="800" b="1" dirty="0" smtClean="0"/>
              <a:t>부족</a:t>
            </a:r>
            <a:r>
              <a:rPr lang="en-US" altLang="ko-KR" sz="800" b="1" dirty="0" smtClean="0"/>
              <a:t>,</a:t>
            </a:r>
            <a:r>
              <a:rPr lang="ko-KR" altLang="en-US" sz="800" b="1" dirty="0" smtClean="0"/>
              <a:t>  부족한 </a:t>
            </a:r>
            <a:r>
              <a:rPr lang="ko-KR" altLang="en-US" sz="800" b="1" dirty="0"/>
              <a:t>부분이 많아 </a:t>
            </a:r>
            <a:r>
              <a:rPr lang="ko-KR" altLang="en-US" sz="800" b="1" dirty="0" smtClean="0"/>
              <a:t>도움 </a:t>
            </a:r>
            <a:r>
              <a:rPr lang="ko-KR" altLang="en-US" sz="800" b="1" dirty="0" err="1" smtClean="0"/>
              <a:t>미흡한듯</a:t>
            </a:r>
            <a:r>
              <a:rPr lang="en-US" altLang="ko-KR" sz="800" b="1" dirty="0" smtClean="0"/>
              <a:t>.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수업이 </a:t>
            </a:r>
            <a:r>
              <a:rPr lang="ko-KR" altLang="en-US" sz="800" b="1" dirty="0"/>
              <a:t>끝난 후에도 의논하고 공유하며 </a:t>
            </a:r>
            <a:r>
              <a:rPr lang="ko-KR" altLang="en-US" sz="800" b="1" dirty="0" smtClean="0"/>
              <a:t>진행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err="1" smtClean="0"/>
              <a:t>여러명이</a:t>
            </a:r>
            <a:r>
              <a:rPr lang="ko-KR" altLang="en-US" sz="800" b="1" dirty="0" smtClean="0"/>
              <a:t> 같이 하는 프로젝트 인지라 따로 공부하지 않아도 서로 의논해가며 조금이라도 더 배울 수 있었고 </a:t>
            </a:r>
          </a:p>
          <a:p>
            <a:r>
              <a:rPr lang="en-US" altLang="ko-KR" sz="800" b="1" dirty="0" smtClean="0"/>
              <a:t>                  </a:t>
            </a:r>
            <a:r>
              <a:rPr lang="ko-KR" altLang="en-US" sz="800" b="1" dirty="0" smtClean="0"/>
              <a:t>프로젝트가 완성되어 갈수록 좋은 결과를 볼 수 있어 좋았다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smtClean="0"/>
              <a:t>웹사이트가 만들어지기까지 많은 시행착오가 필요하며 팀 프로젝트에서 팀워크가 많이 </a:t>
            </a:r>
            <a:r>
              <a:rPr lang="ko-KR" altLang="en-US" sz="800" b="1" dirty="0" err="1" smtClean="0"/>
              <a:t>중요하다는걸</a:t>
            </a:r>
            <a:r>
              <a:rPr lang="ko-KR" altLang="en-US" sz="800" b="1" dirty="0" smtClean="0"/>
              <a:t>  배웠다</a:t>
            </a:r>
            <a:r>
              <a:rPr lang="en-US" altLang="ko-KR" sz="800" b="1" dirty="0" smtClean="0"/>
              <a:t>.</a:t>
            </a:r>
            <a:endParaRPr lang="ko-KR" altLang="en-US" sz="10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733073" y="2005501"/>
            <a:ext cx="10187641" cy="1258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조준형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/>
              <a:t>아직 </a:t>
            </a:r>
            <a:r>
              <a:rPr lang="ko-KR" altLang="en-US" sz="800" b="1" dirty="0" err="1"/>
              <a:t>코딩하는</a:t>
            </a:r>
            <a:r>
              <a:rPr lang="ko-KR" altLang="en-US" sz="800" b="1" dirty="0"/>
              <a:t> 실력이 낮아 팀에 도움이 되지 </a:t>
            </a:r>
            <a:r>
              <a:rPr lang="ko-KR" altLang="en-US" sz="800" b="1" dirty="0" smtClean="0"/>
              <a:t>못했다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 err="1"/>
              <a:t>할수</a:t>
            </a:r>
            <a:r>
              <a:rPr lang="ko-KR" altLang="en-US" sz="800" b="1" dirty="0"/>
              <a:t> 있는 작업을 진행하였고 다른 팀원들의 자료조사를 대신해서 </a:t>
            </a:r>
            <a:r>
              <a:rPr lang="ko-KR" altLang="en-US" sz="800" b="1" dirty="0" smtClean="0"/>
              <a:t>수행했다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많이 어려웠으나 부족한걸 깨닫고 더 열심히 </a:t>
            </a:r>
            <a:r>
              <a:rPr lang="ko-KR" altLang="en-US" sz="800" b="1" dirty="0" err="1"/>
              <a:t>할수</a:t>
            </a:r>
            <a:r>
              <a:rPr lang="ko-KR" altLang="en-US" sz="800" b="1" dirty="0"/>
              <a:t> 있는 기회가 </a:t>
            </a:r>
            <a:r>
              <a:rPr lang="ko-KR" altLang="en-US" sz="800" b="1" dirty="0" err="1"/>
              <a:t>된거같다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묵묵히 하면 </a:t>
            </a:r>
            <a:r>
              <a:rPr lang="ko-KR" altLang="en-US" sz="800" b="1" dirty="0" err="1"/>
              <a:t>따라갈수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있다는것을</a:t>
            </a:r>
            <a:r>
              <a:rPr lang="ko-KR" altLang="en-US" sz="800" b="1" dirty="0"/>
              <a:t> </a:t>
            </a:r>
            <a:r>
              <a:rPr lang="ko-KR" altLang="en-US" sz="800" b="1" dirty="0" smtClean="0"/>
              <a:t>배웠다</a:t>
            </a:r>
            <a:r>
              <a:rPr lang="en-US" altLang="ko-KR" sz="800" b="1" dirty="0" smtClean="0"/>
              <a:t>.  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</a:t>
            </a:r>
            <a:r>
              <a:rPr lang="ko-KR" altLang="en-US" sz="800" b="1" dirty="0"/>
              <a:t>프로젝트를 또 하게 된다면 지켜야 </a:t>
            </a:r>
            <a:r>
              <a:rPr lang="ko-KR" altLang="en-US" sz="800" b="1" dirty="0" err="1"/>
              <a:t>할점</a:t>
            </a:r>
            <a:r>
              <a:rPr lang="en-US" altLang="ko-KR" sz="800" b="1" dirty="0"/>
              <a:t>:  </a:t>
            </a:r>
            <a:r>
              <a:rPr lang="en-US" altLang="ko-KR" sz="800" b="1" dirty="0" smtClean="0"/>
              <a:t>   </a:t>
            </a:r>
            <a:r>
              <a:rPr lang="ko-KR" altLang="en-US" sz="800" b="1" dirty="0" smtClean="0"/>
              <a:t>팀원들에게 </a:t>
            </a:r>
            <a:r>
              <a:rPr lang="ko-KR" altLang="en-US" sz="800" b="1" dirty="0"/>
              <a:t>피해를 주지 않게 많은 지식과 실력을 </a:t>
            </a:r>
            <a:r>
              <a:rPr lang="ko-KR" altLang="en-US" sz="800" b="1" dirty="0" smtClean="0"/>
              <a:t>갖추어야 </a:t>
            </a:r>
            <a:r>
              <a:rPr lang="ko-KR" altLang="en-US" sz="800" b="1" dirty="0"/>
              <a:t>된다고 생각했다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3073" y="3298120"/>
            <a:ext cx="10187641" cy="1073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서민준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err="1"/>
              <a:t>아는것보다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모르는것이</a:t>
            </a:r>
            <a:r>
              <a:rPr lang="ko-KR" altLang="en-US" sz="800" b="1" dirty="0"/>
              <a:t> 많아 내가 할 수 있는 일이 </a:t>
            </a:r>
            <a:r>
              <a:rPr lang="ko-KR" altLang="en-US" sz="800" b="1" dirty="0" err="1"/>
              <a:t>한정적이여서</a:t>
            </a:r>
            <a:r>
              <a:rPr lang="ko-KR" altLang="en-US" sz="800" b="1" dirty="0"/>
              <a:t> 힘들었다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/>
              <a:t>그래도 내가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부분이랑 자료조사 등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부분들을 도맡아 했다</a:t>
            </a:r>
            <a:r>
              <a:rPr lang="en-US" altLang="ko-KR" sz="800" b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우리 팀이 </a:t>
            </a:r>
            <a:r>
              <a:rPr lang="ko-KR" altLang="en-US" sz="800" b="1" dirty="0" err="1"/>
              <a:t>코딩한게</a:t>
            </a:r>
            <a:r>
              <a:rPr lang="ko-KR" altLang="en-US" sz="800" b="1" dirty="0"/>
              <a:t> 하루하루 결과로 </a:t>
            </a:r>
            <a:r>
              <a:rPr lang="ko-KR" altLang="en-US" sz="800" b="1" dirty="0" err="1"/>
              <a:t>나오는점이</a:t>
            </a:r>
            <a:r>
              <a:rPr lang="ko-KR" altLang="en-US" sz="800" b="1" dirty="0"/>
              <a:t> 좋았다</a:t>
            </a:r>
            <a:r>
              <a:rPr lang="en-US" altLang="ko-KR" sz="800" b="1" dirty="0"/>
              <a:t>.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프로젝트를 다시 한다면 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배우는 </a:t>
            </a:r>
            <a:r>
              <a:rPr lang="ko-KR" altLang="en-US" sz="800" b="1" dirty="0"/>
              <a:t>부분들을 더 공부해서 내가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부분들을 늘리겠다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733073" y="4371491"/>
            <a:ext cx="10187641" cy="1258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박대형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smtClean="0"/>
              <a:t>필요한 부분을 찾아가며 해서 시간이 오래 걸림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/>
              <a:t>모르는 부분들을 </a:t>
            </a:r>
            <a:r>
              <a:rPr lang="ko-KR" altLang="en-US" sz="800" b="1" dirty="0" err="1" smtClean="0"/>
              <a:t>구글</a:t>
            </a:r>
            <a:r>
              <a:rPr lang="ko-KR" altLang="en-US" sz="800" b="1" dirty="0" smtClean="0"/>
              <a:t> 에서 </a:t>
            </a:r>
            <a:r>
              <a:rPr lang="ko-KR" altLang="en-US" sz="800" b="1" dirty="0"/>
              <a:t>검색하거나 팀원들과 의논하면서 </a:t>
            </a:r>
            <a:r>
              <a:rPr lang="ko-KR" altLang="en-US" sz="800" b="1" dirty="0" smtClean="0"/>
              <a:t>해결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프로젝트를 하면서 서로간의 부족한 부분들을 서로 의논해가며 프로젝트를 진행하여 더욱더 </a:t>
            </a:r>
            <a:r>
              <a:rPr lang="ko-KR" altLang="en-US" sz="800" b="1" dirty="0" smtClean="0"/>
              <a:t>돈독해진 것 </a:t>
            </a:r>
            <a:r>
              <a:rPr lang="ko-KR" altLang="en-US" sz="800" b="1" dirty="0"/>
              <a:t>같다</a:t>
            </a:r>
            <a:r>
              <a:rPr lang="en-US" altLang="ko-KR" sz="800" b="1" dirty="0"/>
              <a:t>.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smtClean="0"/>
              <a:t>내가 </a:t>
            </a:r>
            <a:r>
              <a:rPr lang="ko-KR" altLang="en-US" sz="800" b="1" dirty="0"/>
              <a:t>부족하더라도 </a:t>
            </a:r>
            <a:r>
              <a:rPr lang="ko-KR" altLang="en-US" sz="800" b="1" dirty="0" smtClean="0"/>
              <a:t>미흡한 부분들을 </a:t>
            </a:r>
            <a:r>
              <a:rPr lang="ko-KR" altLang="en-US" sz="800" b="1" dirty="0"/>
              <a:t>팀워크를 통해서 잘 </a:t>
            </a:r>
            <a:r>
              <a:rPr lang="ko-KR" altLang="en-US" sz="800" b="1" dirty="0" smtClean="0"/>
              <a:t>해결할 수 있는 것 </a:t>
            </a:r>
            <a:r>
              <a:rPr lang="ko-KR" altLang="en-US" sz="800" b="1" dirty="0"/>
              <a:t>같다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프로젝트를 또 하게 된다면 지켜야 </a:t>
            </a:r>
            <a:r>
              <a:rPr lang="ko-KR" altLang="en-US" sz="800" b="1" dirty="0" err="1" smtClean="0"/>
              <a:t>할점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모르는 부분들을 스스로 공부해서 </a:t>
            </a:r>
            <a:r>
              <a:rPr lang="ko-KR" altLang="en-US" sz="800" b="1" dirty="0" smtClean="0"/>
              <a:t>해결할 수 </a:t>
            </a:r>
            <a:r>
              <a:rPr lang="ko-KR" altLang="en-US" sz="800" b="1" dirty="0"/>
              <a:t>있는 능력과 내가 </a:t>
            </a:r>
            <a:r>
              <a:rPr lang="ko-KR" altLang="en-US" sz="800" b="1" dirty="0" smtClean="0"/>
              <a:t>맡은 부분은 </a:t>
            </a:r>
            <a:r>
              <a:rPr lang="ko-KR" altLang="en-US" sz="800" b="1" dirty="0"/>
              <a:t>끝까지 </a:t>
            </a:r>
            <a:r>
              <a:rPr lang="ko-KR" altLang="en-US" sz="800" b="1" dirty="0" smtClean="0"/>
              <a:t>해결할 수 </a:t>
            </a:r>
            <a:r>
              <a:rPr lang="ko-KR" altLang="en-US" sz="800" b="1" dirty="0"/>
              <a:t>있도록 노력해야겠다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343256" y="843231"/>
            <a:ext cx="4318238" cy="27353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이동원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smtClean="0"/>
              <a:t>머릿속 설계와 실제 해낼 수 있는 구현이 달라 시간이 오래 걸림  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en-US" altLang="ko-KR" sz="800" b="1" dirty="0" smtClean="0"/>
              <a:t>                             /  </a:t>
            </a:r>
            <a:r>
              <a:rPr lang="ko-KR" altLang="en-US" sz="800" b="1" dirty="0" err="1" smtClean="0"/>
              <a:t>작업양이</a:t>
            </a:r>
            <a:r>
              <a:rPr lang="ko-KR" altLang="en-US" sz="800" b="1" dirty="0" smtClean="0"/>
              <a:t> 많음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버전관리 </a:t>
            </a:r>
            <a:r>
              <a:rPr lang="ko-KR" altLang="en-US" sz="800" b="1" dirty="0" err="1" smtClean="0"/>
              <a:t>할때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힘듬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첫 설계 미흡</a:t>
            </a:r>
            <a:r>
              <a:rPr lang="en-US" altLang="ko-KR" sz="800" b="1" dirty="0" smtClean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극복 방법</a:t>
            </a:r>
            <a:r>
              <a:rPr lang="en-US" altLang="ko-KR" sz="800" b="1" dirty="0" smtClean="0"/>
              <a:t>:    </a:t>
            </a:r>
            <a:r>
              <a:rPr lang="ko-KR" altLang="en-US" sz="800" b="1" dirty="0" err="1" smtClean="0"/>
              <a:t>자는시간</a:t>
            </a:r>
            <a:r>
              <a:rPr lang="ko-KR" altLang="en-US" sz="800" b="1" dirty="0" smtClean="0"/>
              <a:t> 줄임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그냥 다시 정리함  </a:t>
            </a:r>
            <a:r>
              <a:rPr lang="en-US" altLang="ko-KR" sz="800" b="1" dirty="0" smtClean="0"/>
              <a:t>/  </a:t>
            </a:r>
            <a:r>
              <a:rPr lang="ko-KR" altLang="en-US" sz="800" b="1" dirty="0" err="1" smtClean="0"/>
              <a:t>안되는</a:t>
            </a:r>
            <a:r>
              <a:rPr lang="ko-KR" altLang="en-US" sz="800" b="1" dirty="0" smtClean="0"/>
              <a:t> 부분 될 때 까지 함</a:t>
            </a:r>
            <a:r>
              <a:rPr lang="en-US" altLang="ko-KR" sz="800" b="1" dirty="0" smtClean="0"/>
              <a:t>, 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애매하던 </a:t>
            </a:r>
            <a:r>
              <a:rPr lang="ko-KR" altLang="en-US" sz="800" b="1" dirty="0"/>
              <a:t>점들 </a:t>
            </a:r>
            <a:r>
              <a:rPr lang="ko-KR" altLang="en-US" sz="800" b="1" dirty="0" smtClean="0"/>
              <a:t>익숙해짐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프로젝트 시작 전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후의 실력이 달라진 느낌  </a:t>
            </a:r>
            <a:r>
              <a:rPr lang="en-US" altLang="ko-KR" sz="800" b="1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 </a:t>
            </a:r>
            <a:r>
              <a:rPr lang="ko-KR" altLang="en-US" sz="800" b="1" dirty="0" smtClean="0"/>
              <a:t>상당부분에 관여하여 보는 시각이 넓어진듯한 느낌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처음 </a:t>
            </a:r>
            <a:r>
              <a:rPr lang="ko-KR" altLang="en-US" sz="800" b="1" dirty="0"/>
              <a:t>설계가 애매하면 </a:t>
            </a:r>
            <a:r>
              <a:rPr lang="ko-KR" altLang="en-US" sz="800" b="1" dirty="0" err="1"/>
              <a:t>안되는점</a:t>
            </a:r>
            <a:r>
              <a:rPr lang="ko-KR" altLang="en-US" sz="800" b="1" dirty="0"/>
              <a:t> </a:t>
            </a:r>
            <a:r>
              <a:rPr lang="ko-KR" altLang="en-US" sz="800" b="1" dirty="0" smtClean="0"/>
              <a:t>깨달음  </a:t>
            </a:r>
            <a:r>
              <a:rPr lang="en-US" altLang="ko-KR" sz="800" b="1" dirty="0" smtClean="0"/>
              <a:t>/  </a:t>
            </a:r>
            <a:r>
              <a:rPr lang="ko-KR" altLang="en-US" sz="800" b="1" dirty="0"/>
              <a:t>팀원의 중요성 </a:t>
            </a:r>
            <a:r>
              <a:rPr lang="ko-KR" altLang="en-US" sz="800" b="1" dirty="0" smtClean="0"/>
              <a:t>깨달음  </a:t>
            </a:r>
            <a:r>
              <a:rPr lang="en-US" altLang="ko-KR" sz="800" b="1" dirty="0" smtClean="0"/>
              <a:t>/  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 </a:t>
            </a:r>
            <a:r>
              <a:rPr lang="ko-KR" altLang="en-US" sz="800" b="1" dirty="0" err="1" smtClean="0"/>
              <a:t>시맨틱의</a:t>
            </a:r>
            <a:r>
              <a:rPr lang="ko-KR" altLang="en-US" sz="800" b="1" dirty="0" smtClean="0"/>
              <a:t> 중요성을 깨달음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컨디션 조절 중요함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</a:t>
            </a:r>
            <a:r>
              <a:rPr lang="ko-KR" altLang="en-US" sz="800" b="1" dirty="0"/>
              <a:t>프로젝트를 또 하게 된다면 지켜야 </a:t>
            </a:r>
            <a:r>
              <a:rPr lang="ko-KR" altLang="en-US" sz="800" b="1" dirty="0" err="1"/>
              <a:t>할점</a:t>
            </a:r>
            <a:r>
              <a:rPr lang="en-US" altLang="ko-KR" sz="800" b="1" dirty="0" smtClean="0"/>
              <a:t>:    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</a:t>
            </a:r>
            <a:r>
              <a:rPr lang="ko-KR" altLang="en-US" sz="800" b="1" dirty="0" smtClean="0"/>
              <a:t>버전관리 방식 공유 및 통일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팀 분위기 유지 중요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8.Q&amp;A 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8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7492" y="5414889"/>
            <a:ext cx="946271" cy="963703"/>
          </a:xfrm>
          <a:prstGeom prst="rect">
            <a:avLst/>
          </a:prstGeom>
          <a:noFill/>
        </p:spPr>
      </p:pic>
      <p:pic>
        <p:nvPicPr>
          <p:cNvPr id="97" name="그림 96" descr="free-icon-faq-344974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2235" y="1093775"/>
            <a:ext cx="3954475" cy="3954475"/>
          </a:xfrm>
          <a:prstGeom prst="rect">
            <a:avLst/>
          </a:prstGeom>
        </p:spPr>
      </p:pic>
      <p:pic>
        <p:nvPicPr>
          <p:cNvPr id="99" name="그림 98" descr="free-icon-confused-59697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71" y="1985315"/>
            <a:ext cx="2434589" cy="2434589"/>
          </a:xfrm>
          <a:prstGeom prst="rect">
            <a:avLst/>
          </a:prstGeom>
        </p:spPr>
      </p:pic>
      <p:pic>
        <p:nvPicPr>
          <p:cNvPr id="100" name="그림 99" descr="free-icon-confused-59697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9191" y="1954835"/>
            <a:ext cx="2434589" cy="24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89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목차</a:t>
              </a:r>
              <a:endParaRPr lang="en-US" altLang="ko-KR" sz="800" b="1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7" name="TextBox 96"/>
          <p:cNvSpPr txBox="1"/>
          <p:nvPr/>
        </p:nvSpPr>
        <p:spPr>
          <a:xfrm>
            <a:off x="1781030" y="1441940"/>
            <a:ext cx="351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1.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팀원 소개</a:t>
            </a:r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&amp;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기간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70186" y="2450127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2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. 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개요 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58463" y="3523668"/>
            <a:ext cx="405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3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2800" smtClean="0">
                <a:latin typeface="HY강B" pitchFamily="18" charset="-127"/>
                <a:ea typeface="HY강B" pitchFamily="18" charset="-127"/>
              </a:rPr>
              <a:t>개발환경 및 사용기술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787462" y="4637371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4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주요기능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404889" y="2478844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6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본문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27749" y="3578763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7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2800" dirty="0" err="1" smtClean="0">
                <a:latin typeface="HY강B" pitchFamily="18" charset="-127"/>
                <a:ea typeface="HY강B" pitchFamily="18" charset="-127"/>
              </a:rPr>
              <a:t>느낀점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382029" y="1439888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5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문서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04889" y="4627100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8</a:t>
            </a:r>
            <a:r>
              <a:rPr lang="en-US" altLang="ko-KR" sz="2800" smtClean="0"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Q&amp;A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64374" y="5509845"/>
            <a:ext cx="946271" cy="96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팀원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기간</a:t>
              </a:r>
              <a:endPara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6580" y="5411373"/>
            <a:ext cx="946271" cy="963703"/>
          </a:xfrm>
          <a:prstGeom prst="rect">
            <a:avLst/>
          </a:prstGeom>
          <a:noFill/>
        </p:spPr>
      </p:pic>
      <p:pic>
        <p:nvPicPr>
          <p:cNvPr id="98" name="그림 97" descr="premium-icon-calendar-939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3770" y="217171"/>
            <a:ext cx="1200150" cy="121784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8892540" y="571500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프로젝트 기간</a:t>
            </a:r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2022.03.28~2022.04.04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815060" y="1474470"/>
            <a:ext cx="2927537" cy="1157020"/>
            <a:chOff x="815060" y="1474470"/>
            <a:chExt cx="2592475" cy="1024597"/>
          </a:xfrm>
        </p:grpSpPr>
        <p:pic>
          <p:nvPicPr>
            <p:cNvPr id="107" name="그림 106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060" y="1477707"/>
              <a:ext cx="1021360" cy="102136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817370" y="147447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마종찬</a:t>
              </a:r>
              <a:endParaRPr lang="ko-KR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817370" y="1863090"/>
              <a:ext cx="1590165" cy="572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ko-KR" altLang="en-US" sz="1200" dirty="0" smtClean="0"/>
                <a:t>로고제작</a:t>
              </a:r>
              <a:endParaRPr lang="en-US" altLang="ko-KR" sz="1200" dirty="0" smtClean="0"/>
            </a:p>
            <a:p>
              <a:pPr>
                <a:buFontTx/>
                <a:buChar char="-"/>
              </a:pPr>
              <a:r>
                <a:rPr lang="ko-KR" altLang="en-US" sz="1200" dirty="0" smtClean="0"/>
                <a:t>이미지 수정 및 디자인</a:t>
              </a:r>
              <a:endParaRPr lang="en-US" altLang="ko-KR" sz="1200" dirty="0" smtClean="0"/>
            </a:p>
            <a:p>
              <a:pPr>
                <a:buFontTx/>
                <a:buChar char="-"/>
              </a:pPr>
              <a:r>
                <a:rPr lang="ko-KR" altLang="en-US" sz="1200" dirty="0" smtClean="0"/>
                <a:t>메인 화면 기능구현</a:t>
              </a:r>
              <a:endParaRPr lang="ko-KR" altLang="en-US" sz="1200" dirty="0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750019" y="3173157"/>
            <a:ext cx="3772589" cy="1253624"/>
            <a:chOff x="796010" y="3173157"/>
            <a:chExt cx="3080430" cy="1023621"/>
          </a:xfrm>
        </p:grpSpPr>
        <p:pic>
          <p:nvPicPr>
            <p:cNvPr id="108" name="그림 107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010" y="3173157"/>
              <a:ext cx="1021360" cy="102136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1851660" y="32461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박대형</a:t>
              </a:r>
              <a:endParaRPr lang="ko-KR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863090" y="3669030"/>
              <a:ext cx="2013350" cy="52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메인 화면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브랜드 소개 페이지 </a:t>
              </a:r>
              <a:r>
                <a:rPr lang="ko-KR" altLang="en-US" sz="1200" dirty="0" err="1" smtClean="0"/>
                <a:t>콘텐츠</a:t>
              </a:r>
              <a:r>
                <a:rPr lang="ko-KR" altLang="en-US" sz="1200" dirty="0" smtClean="0"/>
                <a:t> 제작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심리테스트 페이지 제작</a:t>
              </a:r>
              <a:endParaRPr lang="ko-KR" altLang="en-US" sz="1200" dirty="0"/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7104777" y="1880099"/>
            <a:ext cx="3278624" cy="1391501"/>
            <a:chOff x="7372070" y="2091117"/>
            <a:chExt cx="2477130" cy="1051334"/>
          </a:xfrm>
        </p:grpSpPr>
        <p:pic>
          <p:nvPicPr>
            <p:cNvPr id="106" name="그림 105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2070" y="2091117"/>
              <a:ext cx="1021360" cy="1021360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8458200" y="21031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이동원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92490" y="2514600"/>
              <a:ext cx="1356710" cy="627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err="1" smtClean="0"/>
                <a:t>메인화면</a:t>
              </a:r>
              <a:r>
                <a:rPr lang="ko-KR" altLang="en-US" sz="1200" dirty="0" smtClean="0"/>
                <a:t>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브랜드 소개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제품 소개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버전관리</a:t>
              </a:r>
              <a:endParaRPr lang="en-US" altLang="ko-KR" sz="1200" dirty="0" smtClean="0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01345" y="4894983"/>
            <a:ext cx="3653107" cy="1319677"/>
            <a:chOff x="799820" y="4937187"/>
            <a:chExt cx="2827312" cy="1021360"/>
          </a:xfrm>
        </p:grpSpPr>
        <p:pic>
          <p:nvPicPr>
            <p:cNvPr id="109" name="그림 108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820" y="4937187"/>
              <a:ext cx="1021360" cy="102136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1874520" y="50063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서민준</a:t>
              </a:r>
              <a:endParaRPr lang="ko-KR" alt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885950" y="5406390"/>
              <a:ext cx="17411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회원가입 페이지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자료조사</a:t>
              </a:r>
              <a:endParaRPr lang="ko-KR" altLang="en-US" sz="1200" dirty="0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148451" y="3987325"/>
            <a:ext cx="3894747" cy="2027511"/>
            <a:chOff x="7345400" y="3973257"/>
            <a:chExt cx="2836000" cy="1476353"/>
          </a:xfrm>
        </p:grpSpPr>
        <p:pic>
          <p:nvPicPr>
            <p:cNvPr id="105" name="그림 104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400" y="3973257"/>
              <a:ext cx="1021360" cy="102136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8515350" y="39776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조준형</a:t>
              </a:r>
              <a:endParaRPr lang="ko-KR" alt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526780" y="4526280"/>
              <a:ext cx="16546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로그인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아이디 찾기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 비밀번호 찾기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자료조사</a:t>
              </a:r>
              <a:endParaRPr lang="en-US" altLang="ko-KR" sz="1200" dirty="0" smtClean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7897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</a:t>
              </a:r>
              <a:r>
                <a:rPr lang="ko-KR" altLang="en-US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개요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8643" y="5523917"/>
            <a:ext cx="946271" cy="963703"/>
          </a:xfrm>
          <a:prstGeom prst="rect">
            <a:avLst/>
          </a:prstGeom>
          <a:noFill/>
        </p:spPr>
      </p:pic>
      <p:grpSp>
        <p:nvGrpSpPr>
          <p:cNvPr id="93" name="그룹 92"/>
          <p:cNvGrpSpPr/>
          <p:nvPr/>
        </p:nvGrpSpPr>
        <p:grpSpPr>
          <a:xfrm>
            <a:off x="836493" y="1010755"/>
            <a:ext cx="8857305" cy="2299719"/>
            <a:chOff x="703384" y="1800665"/>
            <a:chExt cx="11170598" cy="2900345"/>
          </a:xfrm>
        </p:grpSpPr>
        <p:sp>
          <p:nvSpPr>
            <p:cNvPr id="99" name="TextBox 98"/>
            <p:cNvSpPr txBox="1"/>
            <p:nvPr/>
          </p:nvSpPr>
          <p:spPr>
            <a:xfrm>
              <a:off x="6091630" y="1835835"/>
              <a:ext cx="5782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1.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커피 브랜드들의 역사와 특징을 소개하는 웹 페이지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34141" y="2974437"/>
              <a:ext cx="5440704" cy="815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2.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여러 브랜드 별로 대표적인 제품들을 </a:t>
              </a:r>
              <a:endParaRPr lang="en-US" altLang="ko-KR" dirty="0" smtClean="0">
                <a:latin typeface="HY강B" pitchFamily="18" charset="-127"/>
                <a:ea typeface="HY강B" pitchFamily="18" charset="-127"/>
              </a:endParaRPr>
            </a:p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  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한눈에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볼 수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있는 웹 페이지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095832" y="4331678"/>
              <a:ext cx="3910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커피를 이용한 간단한 심리테스트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384" y="1800665"/>
              <a:ext cx="5128144" cy="2889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" name="그림 101" descr="premium-icon-developer-429364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512" y="4501446"/>
            <a:ext cx="1489027" cy="1629316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2586006" y="4331142"/>
            <a:ext cx="612840" cy="844193"/>
            <a:chOff x="9988551" y="3181350"/>
            <a:chExt cx="477837" cy="455613"/>
          </a:xfrm>
        </p:grpSpPr>
        <p:sp>
          <p:nvSpPr>
            <p:cNvPr id="105" name="Freeform 219"/>
            <p:cNvSpPr>
              <a:spLocks/>
            </p:cNvSpPr>
            <p:nvPr/>
          </p:nvSpPr>
          <p:spPr bwMode="auto">
            <a:xfrm>
              <a:off x="9988551" y="3181350"/>
              <a:ext cx="471488" cy="311150"/>
            </a:xfrm>
            <a:custGeom>
              <a:avLst/>
              <a:gdLst>
                <a:gd name="T0" fmla="*/ 3 w 169"/>
                <a:gd name="T1" fmla="*/ 111 h 111"/>
                <a:gd name="T2" fmla="*/ 20 w 169"/>
                <a:gd name="T3" fmla="*/ 68 h 111"/>
                <a:gd name="T4" fmla="*/ 30 w 169"/>
                <a:gd name="T5" fmla="*/ 63 h 111"/>
                <a:gd name="T6" fmla="*/ 34 w 169"/>
                <a:gd name="T7" fmla="*/ 73 h 111"/>
                <a:gd name="T8" fmla="*/ 27 w 169"/>
                <a:gd name="T9" fmla="*/ 92 h 111"/>
                <a:gd name="T10" fmla="*/ 28 w 169"/>
                <a:gd name="T11" fmla="*/ 93 h 111"/>
                <a:gd name="T12" fmla="*/ 63 w 169"/>
                <a:gd name="T13" fmla="*/ 52 h 111"/>
                <a:gd name="T14" fmla="*/ 74 w 169"/>
                <a:gd name="T15" fmla="*/ 51 h 111"/>
                <a:gd name="T16" fmla="*/ 75 w 169"/>
                <a:gd name="T17" fmla="*/ 61 h 111"/>
                <a:gd name="T18" fmla="*/ 39 w 169"/>
                <a:gd name="T19" fmla="*/ 102 h 111"/>
                <a:gd name="T20" fmla="*/ 39 w 169"/>
                <a:gd name="T21" fmla="*/ 103 h 111"/>
                <a:gd name="T22" fmla="*/ 40 w 169"/>
                <a:gd name="T23" fmla="*/ 104 h 111"/>
                <a:gd name="T24" fmla="*/ 54 w 169"/>
                <a:gd name="T25" fmla="*/ 88 h 111"/>
                <a:gd name="T26" fmla="*/ 65 w 169"/>
                <a:gd name="T27" fmla="*/ 86 h 111"/>
                <a:gd name="T28" fmla="*/ 66 w 169"/>
                <a:gd name="T29" fmla="*/ 97 h 111"/>
                <a:gd name="T30" fmla="*/ 53 w 169"/>
                <a:gd name="T31" fmla="*/ 111 h 111"/>
                <a:gd name="T32" fmla="*/ 56 w 169"/>
                <a:gd name="T33" fmla="*/ 111 h 111"/>
                <a:gd name="T34" fmla="*/ 66 w 169"/>
                <a:gd name="T35" fmla="*/ 100 h 111"/>
                <a:gd name="T36" fmla="*/ 77 w 169"/>
                <a:gd name="T37" fmla="*/ 98 h 111"/>
                <a:gd name="T38" fmla="*/ 77 w 169"/>
                <a:gd name="T39" fmla="*/ 109 h 111"/>
                <a:gd name="T40" fmla="*/ 75 w 169"/>
                <a:gd name="T41" fmla="*/ 111 h 111"/>
                <a:gd name="T42" fmla="*/ 79 w 169"/>
                <a:gd name="T43" fmla="*/ 111 h 111"/>
                <a:gd name="T44" fmla="*/ 86 w 169"/>
                <a:gd name="T45" fmla="*/ 111 h 111"/>
                <a:gd name="T46" fmla="*/ 155 w 169"/>
                <a:gd name="T47" fmla="*/ 111 h 111"/>
                <a:gd name="T48" fmla="*/ 169 w 169"/>
                <a:gd name="T49" fmla="*/ 99 h 111"/>
                <a:gd name="T50" fmla="*/ 169 w 169"/>
                <a:gd name="T51" fmla="*/ 13 h 111"/>
                <a:gd name="T52" fmla="*/ 155 w 169"/>
                <a:gd name="T53" fmla="*/ 0 h 111"/>
                <a:gd name="T54" fmla="*/ 13 w 169"/>
                <a:gd name="T55" fmla="*/ 0 h 111"/>
                <a:gd name="T56" fmla="*/ 0 w 169"/>
                <a:gd name="T57" fmla="*/ 13 h 111"/>
                <a:gd name="T58" fmla="*/ 0 w 169"/>
                <a:gd name="T59" fmla="*/ 107 h 111"/>
                <a:gd name="T60" fmla="*/ 3 w 169"/>
                <a:gd name="T61" fmla="*/ 111 h 111"/>
                <a:gd name="T62" fmla="*/ 3 w 169"/>
                <a:gd name="T63" fmla="*/ 111 h 111"/>
                <a:gd name="T64" fmla="*/ 3 w 169"/>
                <a:gd name="T6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" h="111">
                  <a:moveTo>
                    <a:pt x="3" y="111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2" y="64"/>
                    <a:pt x="26" y="62"/>
                    <a:pt x="30" y="63"/>
                  </a:cubicBezTo>
                  <a:cubicBezTo>
                    <a:pt x="34" y="65"/>
                    <a:pt x="36" y="69"/>
                    <a:pt x="34" y="7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6" y="49"/>
                    <a:pt x="71" y="48"/>
                    <a:pt x="74" y="51"/>
                  </a:cubicBezTo>
                  <a:cubicBezTo>
                    <a:pt x="77" y="53"/>
                    <a:pt x="77" y="58"/>
                    <a:pt x="75" y="61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39" y="102"/>
                    <a:pt x="39" y="103"/>
                    <a:pt x="39" y="103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7" y="84"/>
                    <a:pt x="62" y="84"/>
                    <a:pt x="65" y="86"/>
                  </a:cubicBezTo>
                  <a:cubicBezTo>
                    <a:pt x="69" y="89"/>
                    <a:pt x="69" y="93"/>
                    <a:pt x="66" y="97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9" y="96"/>
                    <a:pt x="74" y="96"/>
                    <a:pt x="77" y="98"/>
                  </a:cubicBezTo>
                  <a:cubicBezTo>
                    <a:pt x="80" y="101"/>
                    <a:pt x="80" y="105"/>
                    <a:pt x="77" y="109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1" y="110"/>
                    <a:pt x="84" y="110"/>
                    <a:pt x="86" y="111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63" y="111"/>
                    <a:pt x="169" y="106"/>
                    <a:pt x="169" y="99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69" y="6"/>
                    <a:pt x="163" y="0"/>
                    <a:pt x="1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9"/>
                    <a:pt x="1" y="111"/>
                    <a:pt x="3" y="111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3" y="111"/>
                    <a:pt x="3" y="111"/>
                    <a:pt x="3" y="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20"/>
            <p:cNvSpPr>
              <a:spLocks/>
            </p:cNvSpPr>
            <p:nvPr/>
          </p:nvSpPr>
          <p:spPr bwMode="auto">
            <a:xfrm>
              <a:off x="10110788" y="3505200"/>
              <a:ext cx="355600" cy="131763"/>
            </a:xfrm>
            <a:custGeom>
              <a:avLst/>
              <a:gdLst>
                <a:gd name="T0" fmla="*/ 123 w 127"/>
                <a:gd name="T1" fmla="*/ 0 h 47"/>
                <a:gd name="T2" fmla="*/ 45 w 127"/>
                <a:gd name="T3" fmla="*/ 0 h 47"/>
                <a:gd name="T4" fmla="*/ 45 w 127"/>
                <a:gd name="T5" fmla="*/ 0 h 47"/>
                <a:gd name="T6" fmla="*/ 43 w 127"/>
                <a:gd name="T7" fmla="*/ 6 h 47"/>
                <a:gd name="T8" fmla="*/ 43 w 127"/>
                <a:gd name="T9" fmla="*/ 7 h 47"/>
                <a:gd name="T10" fmla="*/ 45 w 127"/>
                <a:gd name="T11" fmla="*/ 8 h 47"/>
                <a:gd name="T12" fmla="*/ 119 w 127"/>
                <a:gd name="T13" fmla="*/ 8 h 47"/>
                <a:gd name="T14" fmla="*/ 119 w 127"/>
                <a:gd name="T15" fmla="*/ 39 h 47"/>
                <a:gd name="T16" fmla="*/ 10 w 127"/>
                <a:gd name="T17" fmla="*/ 39 h 47"/>
                <a:gd name="T18" fmla="*/ 0 w 127"/>
                <a:gd name="T19" fmla="*/ 44 h 47"/>
                <a:gd name="T20" fmla="*/ 4 w 127"/>
                <a:gd name="T21" fmla="*/ 47 h 47"/>
                <a:gd name="T22" fmla="*/ 123 w 127"/>
                <a:gd name="T23" fmla="*/ 47 h 47"/>
                <a:gd name="T24" fmla="*/ 127 w 127"/>
                <a:gd name="T25" fmla="*/ 43 h 47"/>
                <a:gd name="T26" fmla="*/ 127 w 127"/>
                <a:gd name="T27" fmla="*/ 4 h 47"/>
                <a:gd name="T28" fmla="*/ 123 w 127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47">
                  <a:moveTo>
                    <a:pt x="12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2"/>
                    <a:pt x="45" y="5"/>
                    <a:pt x="43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4" y="8"/>
                    <a:pt x="45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7" y="41"/>
                    <a:pt x="4" y="43"/>
                    <a:pt x="0" y="44"/>
                  </a:cubicBezTo>
                  <a:cubicBezTo>
                    <a:pt x="0" y="46"/>
                    <a:pt x="2" y="47"/>
                    <a:pt x="4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5" y="47"/>
                    <a:pt x="127" y="45"/>
                    <a:pt x="127" y="4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2"/>
                    <a:pt x="125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21"/>
            <p:cNvSpPr>
              <a:spLocks/>
            </p:cNvSpPr>
            <p:nvPr/>
          </p:nvSpPr>
          <p:spPr bwMode="auto">
            <a:xfrm>
              <a:off x="9988551" y="3324225"/>
              <a:ext cx="246063" cy="309563"/>
            </a:xfrm>
            <a:custGeom>
              <a:avLst/>
              <a:gdLst>
                <a:gd name="T0" fmla="*/ 86 w 88"/>
                <a:gd name="T1" fmla="*/ 63 h 111"/>
                <a:gd name="T2" fmla="*/ 82 w 88"/>
                <a:gd name="T3" fmla="*/ 62 h 111"/>
                <a:gd name="T4" fmla="*/ 78 w 88"/>
                <a:gd name="T5" fmla="*/ 64 h 111"/>
                <a:gd name="T6" fmla="*/ 65 w 88"/>
                <a:gd name="T7" fmla="*/ 79 h 111"/>
                <a:gd name="T8" fmla="*/ 60 w 88"/>
                <a:gd name="T9" fmla="*/ 75 h 111"/>
                <a:gd name="T10" fmla="*/ 76 w 88"/>
                <a:gd name="T11" fmla="*/ 56 h 111"/>
                <a:gd name="T12" fmla="*/ 77 w 88"/>
                <a:gd name="T13" fmla="*/ 52 h 111"/>
                <a:gd name="T14" fmla="*/ 76 w 88"/>
                <a:gd name="T15" fmla="*/ 49 h 111"/>
                <a:gd name="T16" fmla="*/ 72 w 88"/>
                <a:gd name="T17" fmla="*/ 48 h 111"/>
                <a:gd name="T18" fmla="*/ 68 w 88"/>
                <a:gd name="T19" fmla="*/ 50 h 111"/>
                <a:gd name="T20" fmla="*/ 53 w 88"/>
                <a:gd name="T21" fmla="*/ 67 h 111"/>
                <a:gd name="T22" fmla="*/ 48 w 88"/>
                <a:gd name="T23" fmla="*/ 63 h 111"/>
                <a:gd name="T24" fmla="*/ 64 w 88"/>
                <a:gd name="T25" fmla="*/ 44 h 111"/>
                <a:gd name="T26" fmla="*/ 66 w 88"/>
                <a:gd name="T27" fmla="*/ 40 h 111"/>
                <a:gd name="T28" fmla="*/ 64 w 88"/>
                <a:gd name="T29" fmla="*/ 37 h 111"/>
                <a:gd name="T30" fmla="*/ 61 w 88"/>
                <a:gd name="T31" fmla="*/ 36 h 111"/>
                <a:gd name="T32" fmla="*/ 56 w 88"/>
                <a:gd name="T33" fmla="*/ 38 h 111"/>
                <a:gd name="T34" fmla="*/ 40 w 88"/>
                <a:gd name="T35" fmla="*/ 56 h 111"/>
                <a:gd name="T36" fmla="*/ 36 w 88"/>
                <a:gd name="T37" fmla="*/ 52 h 111"/>
                <a:gd name="T38" fmla="*/ 73 w 88"/>
                <a:gd name="T39" fmla="*/ 9 h 111"/>
                <a:gd name="T40" fmla="*/ 75 w 88"/>
                <a:gd name="T41" fmla="*/ 4 h 111"/>
                <a:gd name="T42" fmla="*/ 73 w 88"/>
                <a:gd name="T43" fmla="*/ 1 h 111"/>
                <a:gd name="T44" fmla="*/ 70 w 88"/>
                <a:gd name="T45" fmla="*/ 0 h 111"/>
                <a:gd name="T46" fmla="*/ 65 w 88"/>
                <a:gd name="T47" fmla="*/ 2 h 111"/>
                <a:gd name="T48" fmla="*/ 28 w 88"/>
                <a:gd name="T49" fmla="*/ 45 h 111"/>
                <a:gd name="T50" fmla="*/ 24 w 88"/>
                <a:gd name="T51" fmla="*/ 42 h 111"/>
                <a:gd name="T52" fmla="*/ 32 w 88"/>
                <a:gd name="T53" fmla="*/ 21 h 111"/>
                <a:gd name="T54" fmla="*/ 32 w 88"/>
                <a:gd name="T55" fmla="*/ 17 h 111"/>
                <a:gd name="T56" fmla="*/ 29 w 88"/>
                <a:gd name="T57" fmla="*/ 14 h 111"/>
                <a:gd name="T58" fmla="*/ 22 w 88"/>
                <a:gd name="T59" fmla="*/ 18 h 111"/>
                <a:gd name="T60" fmla="*/ 2 w 88"/>
                <a:gd name="T61" fmla="*/ 68 h 111"/>
                <a:gd name="T62" fmla="*/ 2 w 88"/>
                <a:gd name="T63" fmla="*/ 70 h 111"/>
                <a:gd name="T64" fmla="*/ 2 w 88"/>
                <a:gd name="T65" fmla="*/ 70 h 111"/>
                <a:gd name="T66" fmla="*/ 2 w 88"/>
                <a:gd name="T67" fmla="*/ 71 h 111"/>
                <a:gd name="T68" fmla="*/ 1 w 88"/>
                <a:gd name="T69" fmla="*/ 88 h 111"/>
                <a:gd name="T70" fmla="*/ 1 w 88"/>
                <a:gd name="T71" fmla="*/ 89 h 111"/>
                <a:gd name="T72" fmla="*/ 30 w 88"/>
                <a:gd name="T73" fmla="*/ 111 h 111"/>
                <a:gd name="T74" fmla="*/ 31 w 88"/>
                <a:gd name="T75" fmla="*/ 111 h 111"/>
                <a:gd name="T76" fmla="*/ 67 w 88"/>
                <a:gd name="T77" fmla="*/ 92 h 111"/>
                <a:gd name="T78" fmla="*/ 86 w 88"/>
                <a:gd name="T79" fmla="*/ 70 h 111"/>
                <a:gd name="T80" fmla="*/ 87 w 88"/>
                <a:gd name="T81" fmla="*/ 66 h 111"/>
                <a:gd name="T82" fmla="*/ 86 w 88"/>
                <a:gd name="T83" fmla="*/ 6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111">
                  <a:moveTo>
                    <a:pt x="86" y="63"/>
                  </a:moveTo>
                  <a:cubicBezTo>
                    <a:pt x="85" y="62"/>
                    <a:pt x="83" y="62"/>
                    <a:pt x="82" y="62"/>
                  </a:cubicBezTo>
                  <a:cubicBezTo>
                    <a:pt x="81" y="62"/>
                    <a:pt x="79" y="62"/>
                    <a:pt x="78" y="64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7" y="55"/>
                    <a:pt x="78" y="53"/>
                    <a:pt x="77" y="52"/>
                  </a:cubicBezTo>
                  <a:cubicBezTo>
                    <a:pt x="77" y="51"/>
                    <a:pt x="77" y="49"/>
                    <a:pt x="76" y="49"/>
                  </a:cubicBezTo>
                  <a:cubicBezTo>
                    <a:pt x="75" y="48"/>
                    <a:pt x="73" y="48"/>
                    <a:pt x="72" y="48"/>
                  </a:cubicBezTo>
                  <a:cubicBezTo>
                    <a:pt x="71" y="48"/>
                    <a:pt x="69" y="49"/>
                    <a:pt x="68" y="5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3"/>
                    <a:pt x="66" y="41"/>
                    <a:pt x="66" y="40"/>
                  </a:cubicBezTo>
                  <a:cubicBezTo>
                    <a:pt x="66" y="39"/>
                    <a:pt x="65" y="37"/>
                    <a:pt x="64" y="37"/>
                  </a:cubicBezTo>
                  <a:cubicBezTo>
                    <a:pt x="63" y="36"/>
                    <a:pt x="62" y="36"/>
                    <a:pt x="61" y="36"/>
                  </a:cubicBezTo>
                  <a:cubicBezTo>
                    <a:pt x="59" y="36"/>
                    <a:pt x="57" y="37"/>
                    <a:pt x="56" y="38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4" y="7"/>
                    <a:pt x="75" y="6"/>
                    <a:pt x="75" y="4"/>
                  </a:cubicBezTo>
                  <a:cubicBezTo>
                    <a:pt x="74" y="3"/>
                    <a:pt x="74" y="2"/>
                    <a:pt x="73" y="1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68" y="0"/>
                    <a:pt x="66" y="1"/>
                    <a:pt x="65" y="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18"/>
                    <a:pt x="32" y="17"/>
                  </a:cubicBezTo>
                  <a:cubicBezTo>
                    <a:pt x="32" y="16"/>
                    <a:pt x="31" y="15"/>
                    <a:pt x="29" y="14"/>
                  </a:cubicBezTo>
                  <a:cubicBezTo>
                    <a:pt x="26" y="13"/>
                    <a:pt x="23" y="15"/>
                    <a:pt x="22" y="1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9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80"/>
                    <a:pt x="1" y="86"/>
                    <a:pt x="1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52" y="107"/>
                    <a:pt x="66" y="93"/>
                    <a:pt x="67" y="92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7" y="69"/>
                    <a:pt x="88" y="67"/>
                    <a:pt x="87" y="66"/>
                  </a:cubicBezTo>
                  <a:cubicBezTo>
                    <a:pt x="87" y="64"/>
                    <a:pt x="87" y="63"/>
                    <a:pt x="8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632575"/>
              </p:ext>
            </p:extLst>
          </p:nvPr>
        </p:nvGraphicFramePr>
        <p:xfrm>
          <a:off x="4442629" y="4260981"/>
          <a:ext cx="6002633" cy="208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969"/>
                <a:gridCol w="1966800"/>
                <a:gridCol w="2539864"/>
              </a:tblGrid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구분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항목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적용내역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Windows10</a:t>
                      </a:r>
                      <a:r>
                        <a:rPr lang="en-US" altLang="ko-KR" sz="1100" baseline="0" smtClean="0"/>
                        <a:t> 64bit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특이사항 없음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IDE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Visual</a:t>
                      </a:r>
                      <a:r>
                        <a:rPr lang="en-US" altLang="ko-KR" sz="1100" baseline="0" dirty="0" smtClean="0"/>
                        <a:t> Studio Code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Vs</a:t>
                      </a:r>
                      <a:r>
                        <a:rPr lang="en-US" altLang="ko-KR" sz="1100" baseline="0" smtClean="0"/>
                        <a:t> Code </a:t>
                      </a:r>
                      <a:r>
                        <a:rPr lang="ko-KR" altLang="en-US" sz="1100" baseline="0" smtClean="0"/>
                        <a:t>소스 컴파일 및 업로드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개발언어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Html</a:t>
                      </a:r>
                      <a:r>
                        <a:rPr lang="en-US" altLang="ko-KR" sz="1100" baseline="0" smtClean="0"/>
                        <a:t> , jss, css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웹 페이지 생성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634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웹 서버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github, SourceTree</a:t>
                      </a:r>
                      <a:endParaRPr lang="ko-KR" altLang="en-US" sz="1100" smtClean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github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en-US" altLang="ko-KR" sz="1100" dirty="0" err="1" smtClean="0"/>
                        <a:t>SourceTree</a:t>
                      </a:r>
                      <a:r>
                        <a:rPr lang="ko-KR" altLang="en-US" sz="1100" dirty="0" smtClean="0"/>
                        <a:t>를 통한 프로젝트 관리</a:t>
                      </a:r>
                    </a:p>
                  </a:txBody>
                  <a:tcPr marL="56766" marR="56766" marT="28384" marB="28384"/>
                </a:tc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694550" y="3634912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 및 사용기술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(1) 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메인화면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5336" y="5420753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1606559" y="2288904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슬라이드배너</a:t>
            </a:r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5634990" y="1112786"/>
            <a:ext cx="5006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/>
              <a:t>메인화면</a:t>
            </a:r>
            <a:r>
              <a:rPr lang="ko-KR" altLang="en-US" dirty="0" smtClean="0"/>
              <a:t> 브랜드 아이콘 </a:t>
            </a:r>
            <a:r>
              <a:rPr lang="ko-KR" altLang="en-US" err="1" smtClean="0"/>
              <a:t>클릭시</a:t>
            </a:r>
            <a:r>
              <a:rPr lang="ko-KR" altLang="en-US" smtClean="0"/>
              <a:t> </a:t>
            </a:r>
            <a:endParaRPr lang="en-US" altLang="ko-KR" dirty="0" smtClean="0"/>
          </a:p>
          <a:p>
            <a:pPr algn="ctr"/>
            <a:r>
              <a:rPr lang="ko-KR" altLang="en-US" smtClean="0"/>
              <a:t>해당 </a:t>
            </a:r>
            <a:r>
              <a:rPr lang="ko-KR" altLang="en-US" dirty="0" smtClean="0"/>
              <a:t>브랜드 제품 보여주기</a:t>
            </a:r>
            <a:endParaRPr lang="ko-KR" altLang="en-US" dirty="0"/>
          </a:p>
        </p:txBody>
      </p:sp>
      <p:pic>
        <p:nvPicPr>
          <p:cNvPr id="100" name="그림 99" descr="메인화면 배너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69" y="2974565"/>
            <a:ext cx="5001461" cy="2298931"/>
          </a:xfrm>
          <a:prstGeom prst="rect">
            <a:avLst/>
          </a:prstGeom>
        </p:spPr>
      </p:pic>
      <p:pic>
        <p:nvPicPr>
          <p:cNvPr id="101" name="그림 100" descr="메인화면 브랜드 제품 보여주기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5730" y="1804975"/>
            <a:ext cx="5072769" cy="2181239"/>
          </a:xfrm>
          <a:prstGeom prst="rect">
            <a:avLst/>
          </a:prstGeom>
        </p:spPr>
      </p:pic>
      <p:pic>
        <p:nvPicPr>
          <p:cNvPr id="102" name="그림 101" descr="메인화면 브랜드 제품 보여주기(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596" y="4159703"/>
            <a:ext cx="5118193" cy="21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(2) 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역사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특징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5336" y="5420753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757808" y="1087875"/>
            <a:ext cx="816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내용을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3" name="그림 102" descr="역사 및 특징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" y="1824560"/>
            <a:ext cx="10104120" cy="43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(3) 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제품 소개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3576" y="540228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815437" y="1497597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제품을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1" name="그림 100" descr="제품소개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24" y="2125980"/>
            <a:ext cx="7215665" cy="4126230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868300" y="3853934"/>
            <a:ext cx="2965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제품의 카테고리를 </a:t>
            </a:r>
            <a:endParaRPr lang="en-US" altLang="ko-KR" dirty="0" smtClean="0"/>
          </a:p>
          <a:p>
            <a:r>
              <a:rPr lang="ko-KR" altLang="en-US" dirty="0" smtClean="0"/>
              <a:t>체크하면 해당 카테고리의 제품만 나타낸다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03" name="직선 화살표 연결선 102"/>
          <p:cNvCxnSpPr/>
          <p:nvPr/>
        </p:nvCxnSpPr>
        <p:spPr>
          <a:xfrm flipV="1">
            <a:off x="2994660" y="3749040"/>
            <a:ext cx="720090" cy="33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(4)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커피 유형별 심리테스트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41371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57637" y="1086117"/>
            <a:ext cx="39741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커피 유형 별 심리테스트를 클릭하면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간단한 심리테스트를 진행한다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0489" y="1667904"/>
            <a:ext cx="7073289" cy="462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문서 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설계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기능명세서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화면설계서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645" y="5425440"/>
            <a:ext cx="946271" cy="963703"/>
          </a:xfrm>
          <a:prstGeom prst="rect">
            <a:avLst/>
          </a:prstGeom>
          <a:noFill/>
        </p:spPr>
      </p:pic>
      <p:pic>
        <p:nvPicPr>
          <p:cNvPr id="8194" name="Picture 2" descr="C:\Users\human\Desktop\화면명세서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509" y="1474470"/>
            <a:ext cx="5200651" cy="460629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  <p:pic>
        <p:nvPicPr>
          <p:cNvPr id="8195" name="Picture 3" descr="C:\Users\human\Desktop\기능명세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9330" y="1502889"/>
            <a:ext cx="4777740" cy="458930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749</Words>
  <Application>Microsoft Office PowerPoint</Application>
  <PresentationFormat>와이드스크린</PresentationFormat>
  <Paragraphs>122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HY강B</vt:lpstr>
      <vt:lpstr>等线</vt:lpstr>
      <vt:lpstr>맑은 고딕</vt:lpstr>
      <vt:lpstr>Arial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94</cp:revision>
  <dcterms:created xsi:type="dcterms:W3CDTF">2022-03-17T00:33:37Z</dcterms:created>
  <dcterms:modified xsi:type="dcterms:W3CDTF">2022-04-05T12:39:44Z</dcterms:modified>
</cp:coreProperties>
</file>